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3"/>
  </p:notesMasterIdLst>
  <p:handoutMasterIdLst>
    <p:handoutMasterId r:id="rId24"/>
  </p:handoutMasterIdLst>
  <p:sldIdLst>
    <p:sldId id="484" r:id="rId4"/>
    <p:sldId id="718" r:id="rId5"/>
    <p:sldId id="720" r:id="rId6"/>
    <p:sldId id="736" r:id="rId7"/>
    <p:sldId id="722" r:id="rId8"/>
    <p:sldId id="723" r:id="rId9"/>
    <p:sldId id="724" r:id="rId10"/>
    <p:sldId id="725" r:id="rId11"/>
    <p:sldId id="726" r:id="rId12"/>
    <p:sldId id="727" r:id="rId13"/>
    <p:sldId id="728" r:id="rId14"/>
    <p:sldId id="729" r:id="rId15"/>
    <p:sldId id="737" r:id="rId16"/>
    <p:sldId id="738" r:id="rId17"/>
    <p:sldId id="730" r:id="rId18"/>
    <p:sldId id="731" r:id="rId19"/>
    <p:sldId id="733" r:id="rId20"/>
    <p:sldId id="732" r:id="rId21"/>
    <p:sldId id="735" r:id="rId22"/>
  </p:sldIdLst>
  <p:sldSz cx="9144000" cy="6858000" type="screen4x3"/>
  <p:notesSz cx="6858000" cy="9144000"/>
  <p:custDataLst>
    <p:tags r:id="rId28"/>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67" autoAdjust="0"/>
    <p:restoredTop sz="96846" autoAdjust="0"/>
  </p:normalViewPr>
  <p:slideViewPr>
    <p:cSldViewPr snapToGrid="0" snapToObjects="1" showGuides="1">
      <p:cViewPr varScale="1">
        <p:scale>
          <a:sx n="81" d="100"/>
          <a:sy n="81" d="100"/>
        </p:scale>
        <p:origin x="1013" y="67"/>
      </p:cViewPr>
      <p:guideLst>
        <p:guide orient="horz" pos="2160"/>
        <p:guide pos="280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17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6.xml"/><Relationship Id="rId4" Type="http://schemas.openxmlformats.org/officeDocument/2006/relationships/image" Target="../media/image10.png"/><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59.xml"/><Relationship Id="rId2" Type="http://schemas.openxmlformats.org/officeDocument/2006/relationships/image" Target="../media/image11.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0.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1.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70.xml"/><Relationship Id="rId2" Type="http://schemas.openxmlformats.org/officeDocument/2006/relationships/image" Target="../media/image12.pn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72.xml"/><Relationship Id="rId1" Type="http://schemas.openxmlformats.org/officeDocument/2006/relationships/tags" Target="../tags/tag171.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8.xml"/><Relationship Id="rId2" Type="http://schemas.openxmlformats.org/officeDocument/2006/relationships/image" Target="../media/image5.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image" Target="../media/image6.png"/><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image" Target="../media/image7.png"/><Relationship Id="rId3" Type="http://schemas.openxmlformats.org/officeDocument/2006/relationships/tags" Target="../tags/tag144.xml"/><Relationship Id="rId2" Type="http://schemas.openxmlformats.org/officeDocument/2006/relationships/tags" Target="../tags/tag143.xml"/><Relationship Id="rId10" Type="http://schemas.openxmlformats.org/officeDocument/2006/relationships/slideLayout" Target="../slideLayouts/slideLayout18.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25521" y="6280761"/>
            <a:ext cx="3759129" cy="530403"/>
          </a:xfrm>
          <a:prstGeom prst="rect">
            <a:avLst/>
          </a:prstGeom>
        </p:spPr>
      </p:pic>
      <p:sp>
        <p:nvSpPr>
          <p:cNvPr id="6" name="Rectangle 3"/>
          <p:cNvSpPr>
            <a:spLocks noGrp="1"/>
          </p:cNvSpPr>
          <p:nvPr>
            <p:custDataLst>
              <p:tags r:id="rId3"/>
            </p:custDataLst>
          </p:nvPr>
        </p:nvSpPr>
        <p:spPr>
          <a:xfrm>
            <a:off x="2033851" y="2233612"/>
            <a:ext cx="6186791"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模块三　</a:t>
            </a:r>
            <a:endParaRPr lang="en-US" altLang="zh-CN" sz="24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033905" y="2858770"/>
            <a:ext cx="5944870" cy="706755"/>
          </a:xfrm>
          <a:prstGeom prst="rect">
            <a:avLst/>
          </a:prstGeom>
          <a:noFill/>
        </p:spPr>
        <p:txBody>
          <a:bodyPr wrap="square" rtlCol="0">
            <a:spAutoFit/>
          </a:bodyPr>
          <a:p>
            <a:r>
              <a:rPr lang="zh-CN" altLang="en-US" sz="4000" b="1" dirty="0">
                <a:solidFill>
                  <a:schemeClr val="bg1"/>
                </a:solidFill>
                <a:latin typeface="微软雅黑" panose="020B0503020204020204" pitchFamily="34" charset="-122"/>
                <a:ea typeface="微软雅黑" panose="020B0503020204020204" pitchFamily="34" charset="-122"/>
                <a:sym typeface="+mn-ea"/>
              </a:rPr>
              <a:t>日光灯电路的安装与设计</a:t>
            </a:r>
            <a:endParaRPr lang="zh-CN" altLang="en-US" sz="4000"/>
          </a:p>
        </p:txBody>
      </p:sp>
      <p:sp>
        <p:nvSpPr>
          <p:cNvPr id="11" name="文本框 10"/>
          <p:cNvSpPr txBox="1"/>
          <p:nvPr/>
        </p:nvSpPr>
        <p:spPr>
          <a:xfrm>
            <a:off x="2248535" y="3545205"/>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单元13</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功率因数</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863600" y="1500832"/>
            <a:ext cx="7384641" cy="2861310"/>
          </a:xfrm>
          <a:prstGeom prst="rect">
            <a:avLst/>
          </a:prstGeom>
        </p:spPr>
        <p:txBody>
          <a:bodyPr wrap="square">
            <a:spAutoFit/>
          </a:bodyPr>
          <a:lstStyle/>
          <a:p>
            <a:pPr marL="0" indent="0" eaLnBrk="1" hangingPunct="1">
              <a:lnSpc>
                <a:spcPct val="150000"/>
              </a:lnSpc>
              <a:buFontTx/>
              <a:buNone/>
            </a:pP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用适当容量的电容器与感性负载并联 </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lnSpc>
                <a:spcPct val="150000"/>
              </a:lnSpc>
              <a:buFont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提高感性负载功率因数的最简便的方法是在感性负载两端并联一个适当的电容，这样就可以使电感中的磁场能量与电容器的电场能量进行交换，从而减少电源与负载间能量的互换。</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0" y="81343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提高功率因数的方法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3" name="文本框 2"/>
              <p:cNvSpPr txBox="1"/>
              <p:nvPr/>
            </p:nvSpPr>
            <p:spPr>
              <a:xfrm>
                <a:off x="775335" y="4801235"/>
                <a:ext cx="7406640" cy="849630"/>
              </a:xfrm>
              <a:prstGeom prst="rect">
                <a:avLst/>
              </a:prstGeom>
              <a:solidFill>
                <a:schemeClr val="bg1"/>
              </a:solidFill>
              <a:ln w="28575" cmpd="sng">
                <a:solidFill>
                  <a:srgbClr val="FFC000"/>
                </a:solidFill>
                <a:prstDash val="solid"/>
              </a:ln>
            </p:spPr>
            <p:txBody>
              <a:bodyPr wrap="square" rtlCol="0">
                <a:spAutoFit/>
              </a:bodyPr>
              <a:p>
                <a14:m>
                  <m:oMathPara xmlns:m="http://schemas.openxmlformats.org/officeDocument/2006/math">
                    <m:oMathParaPr>
                      <m:jc m:val="centerGroup"/>
                    </m:oMathParaPr>
                    <m:oMath xmlns:m="http://schemas.openxmlformats.org/officeDocument/2006/math">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𝐶</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m:t>
                      </m:r>
                      <m:f>
                        <m:f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fPr>
                        <m:num>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𝑃</m:t>
                          </m:r>
                        </m:num>
                        <m:den>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𝜋</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𝑓</m:t>
                          </m:r>
                          <m:sSup>
                            <m:sSup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p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𝑈</m:t>
                              </m:r>
                            </m:e>
                            <m:sup>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sup>
                          </m:sSup>
                        </m:den>
                      </m:f>
                      <m:d>
                        <m:d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d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𝑡𝑎𝑛</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𝜑</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1</m:t>
                              </m:r>
                            </m:sub>
                          </m:s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m:t>
                          </m:r>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𝑡𝑎𝑛</m:t>
                          </m:r>
                          <m:sSub>
                            <m:sSub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𝜑</m:t>
                              </m:r>
                            </m:e>
                            <m:sub>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sub>
                          </m:sSub>
                        </m:e>
                      </m:d>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m:t>
                      </m:r>
                      <m:f>
                        <m:f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fPr>
                        <m:num>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𝑃</m:t>
                          </m:r>
                        </m:num>
                        <m:den>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𝜔</m:t>
                          </m:r>
                          <m:sSup>
                            <m:sSupPr>
                              <m:ctrlP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ctrlPr>
                            </m:sSupPr>
                            <m:e>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𝑈</m:t>
                              </m:r>
                            </m:e>
                            <m:sup>
                              <m:r>
                                <a:rPr lang="en-US" altLang="zh-CN" sz="2400" i="1" dirty="0">
                                  <a:solidFill>
                                    <a:schemeClr val="dk1"/>
                                  </a:solidFill>
                                  <a:latin typeface="Cambria Math" panose="02040503050406030204" charset="0"/>
                                  <a:ea typeface="黑体" panose="02010609060101010101" pitchFamily="49" charset="-122"/>
                                  <a:cs typeface="Cambria Math" panose="02040503050406030204" charset="0"/>
                                </a:rPr>
                                <m:t>2</m:t>
                              </m:r>
                            </m:sup>
                          </m:sSup>
                        </m:den>
                      </m:f>
                      <m:d>
                        <m:dPr>
                          <m:ctrlP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ctrlPr>
                        </m:dPr>
                        <m:e>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𝑡𝑎𝑛</m:t>
                          </m:r>
                          <m:sSub>
                            <m:sSubPr>
                              <m:ctrlP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𝜑</m:t>
                              </m:r>
                            </m:e>
                            <m:sub>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1</m:t>
                              </m:r>
                            </m:sub>
                          </m:sSub>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m:t>
                          </m:r>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𝑡𝑎𝑛</m:t>
                          </m:r>
                          <m:sSub>
                            <m:sSubPr>
                              <m:ctrlP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ctrlPr>
                            </m:sSubPr>
                            <m:e>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𝜑</m:t>
                              </m:r>
                            </m:e>
                            <m:sub>
                              <m:r>
                                <a:rPr lang="en-US" altLang="zh-CN" i="1" dirty="0">
                                  <a:solidFill>
                                    <a:schemeClr val="dk1"/>
                                  </a:solidFill>
                                  <a:latin typeface="Cambria Math" panose="02040503050406030204" charset="0"/>
                                  <a:ea typeface="黑体" panose="02010609060101010101" pitchFamily="49" charset="-122"/>
                                  <a:cs typeface="Cambria Math" panose="02040503050406030204" charset="0"/>
                                </a:rPr>
                                <m:t>2</m:t>
                              </m:r>
                            </m:sub>
                          </m:sSub>
                        </m:e>
                      </m:d>
                    </m:oMath>
                  </m:oMathPara>
                </a14:m>
                <a:endParaRPr lang="zh-CN" altLang="en-US"/>
              </a:p>
            </p:txBody>
          </p:sp>
        </mc:Choice>
        <mc:Fallback>
          <p:sp>
            <p:nvSpPr>
              <p:cNvPr id="3" name="文本框 2"/>
              <p:cNvSpPr txBox="1">
                <a:spLocks noRot="1" noChangeAspect="1" noMove="1" noResize="1" noEditPoints="1" noAdjustHandles="1" noChangeArrowheads="1" noChangeShapeType="1" noTextEdit="1"/>
              </p:cNvSpPr>
              <p:nvPr/>
            </p:nvSpPr>
            <p:spPr>
              <a:xfrm>
                <a:off x="775335" y="4801235"/>
                <a:ext cx="7406640" cy="849630"/>
              </a:xfrm>
              <a:prstGeom prst="rect">
                <a:avLst/>
              </a:prstGeom>
              <a:blipFill rotWithShape="1">
                <a:blip r:embed="rId4"/>
                <a:stretch>
                  <a:fillRect l="-197" t="-1719" r="-189" b="-1644"/>
                </a:stretch>
              </a:blipFill>
              <a:ln w="28575" cmpd="sng">
                <a:solidFill>
                  <a:srgbClr val="FFC000"/>
                </a:solidFill>
                <a:prstDash val="solid"/>
              </a:ln>
            </p:spPr>
            <p:txBody>
              <a:bodyPr/>
              <a:lstStyle/>
              <a:p>
                <a:r>
                  <a:rPr lang="zh-CN" altLang="en-US">
                    <a:noFill/>
                  </a:rPr>
                  <a:t> </a:t>
                </a:r>
              </a:p>
            </p:txBody>
          </p:sp>
        </mc:Fallback>
      </mc:AlternateContent>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0" name="文本框 8"/>
          <p:cNvSpPr txBox="1">
            <a:spLocks noChangeArrowheads="1"/>
          </p:cNvSpPr>
          <p:nvPr>
            <p:custDataLst>
              <p:tags r:id="rId2"/>
            </p:custDataLst>
          </p:nvPr>
        </p:nvSpPr>
        <p:spPr bwMode="auto">
          <a:xfrm>
            <a:off x="269500" y="1143783"/>
            <a:ext cx="83534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例</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3.13.1】 </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一感性负载与</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220</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Ｖ、</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50HZ</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的电源相接，其功率因数为 </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0.7</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，消耗功率</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4KW</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，若要把功率因数提高到</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0.9</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，应加接什么元件</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 </a:t>
            </a:r>
            <a:r>
              <a:rPr lang="zh-CN" altLang="en-US" sz="2400" dirty="0">
                <a:solidFill>
                  <a:schemeClr val="dk1"/>
                </a:solidFill>
                <a:latin typeface="Times New Roman" panose="02020603050405020304" charset="0"/>
                <a:ea typeface="黑体" panose="02010609060101010101" pitchFamily="49" charset="-122"/>
                <a:cs typeface="Times New Roman" panose="02020603050405020304" charset="0"/>
              </a:rPr>
              <a:t>其大小为多少</a:t>
            </a:r>
            <a:r>
              <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rPr>
              <a:t>?</a:t>
            </a:r>
            <a:endParaRPr lang="en-US" altLang="zh-CN" sz="2400" dirty="0">
              <a:solidFill>
                <a:schemeClr val="dk1"/>
              </a:solidFill>
              <a:latin typeface="Times New Roman" panose="02020603050405020304" charset="0"/>
              <a:ea typeface="黑体" panose="02010609060101010101" pitchFamily="49" charset="-122"/>
              <a:cs typeface="Times New Roman" panose="02020603050405020304" charset="0"/>
            </a:endParaRPr>
          </a:p>
        </p:txBody>
      </p:sp>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8" name="图片 4"/>
          <p:cNvPicPr>
            <a:picLocks noChangeAspect="1" noChangeArrowheads="1"/>
          </p:cNvPicPr>
          <p:nvPr/>
        </p:nvPicPr>
        <p:blipFill>
          <a:blip r:embed="rId2"/>
          <a:srcRect/>
          <a:stretch>
            <a:fillRect/>
          </a:stretch>
        </p:blipFill>
        <p:spPr bwMode="auto">
          <a:xfrm>
            <a:off x="425450" y="1439694"/>
            <a:ext cx="8241189" cy="126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201930" y="1189355"/>
            <a:ext cx="8761730" cy="5569585"/>
          </a:xfrm>
          <a:prstGeom prst="rect">
            <a:avLst/>
          </a:prstGeom>
        </p:spPr>
        <p:txBody>
          <a:bodyPr wrap="square">
            <a:noAutofit/>
          </a:bodyPr>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课堂</a:t>
            </a:r>
            <a:r>
              <a:rPr lang="zh-CN" altLang="en-US" sz="2400" b="1">
                <a:latin typeface="黑体" panose="02010609060101010101" pitchFamily="49" charset="-122"/>
                <a:ea typeface="黑体" panose="02010609060101010101" pitchFamily="49" charset="-122"/>
                <a:cs typeface="黑体" panose="02010609060101010101" pitchFamily="49" charset="-122"/>
              </a:rPr>
              <a:t>巩固</a:t>
            </a:r>
            <a:endParaRPr lang="zh-CN" altLang="en-US" sz="2400" b="1">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b="1">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rPr>
              <a:t>练习</a:t>
            </a:r>
            <a:r>
              <a:rPr lang="en-US" altLang="zh-CN" sz="2400" b="1">
                <a:latin typeface="黑体" panose="02010609060101010101" pitchFamily="49" charset="-122"/>
                <a:ea typeface="黑体" panose="02010609060101010101" pitchFamily="49" charset="-122"/>
                <a:cs typeface="黑体" panose="02010609060101010101" pitchFamily="49" charset="-122"/>
              </a:rPr>
              <a:t>1.</a:t>
            </a:r>
            <a:r>
              <a:rPr lang="zh-CN" altLang="en-US" sz="2400">
                <a:latin typeface="黑体" panose="02010609060101010101" pitchFamily="49" charset="-122"/>
                <a:ea typeface="黑体" panose="02010609060101010101" pitchFamily="49" charset="-122"/>
                <a:cs typeface="黑体" panose="02010609060101010101" pitchFamily="49" charset="-122"/>
              </a:rPr>
              <a:t>功率因数越小表示电源提供的能量越少作为有功功率而使用。（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合理地选择电动机，使电动机的容量与负载的负荷相适应，这也是提高用电量设备的功率因数的方法之一。（ </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3.</a:t>
            </a:r>
            <a:r>
              <a:rPr lang="zh-CN" altLang="en-US" sz="2400">
                <a:latin typeface="黑体" panose="02010609060101010101" pitchFamily="49" charset="-122"/>
                <a:ea typeface="黑体" panose="02010609060101010101" pitchFamily="49" charset="-122"/>
                <a:cs typeface="黑体" panose="02010609060101010101" pitchFamily="49" charset="-122"/>
              </a:rPr>
              <a:t>像异步电机这类感性负载，随着负荷的下降，电路的功率因数也在下降。（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4.</a:t>
            </a:r>
            <a:r>
              <a:rPr lang="zh-CN" altLang="en-US" sz="2400">
                <a:latin typeface="黑体" panose="02010609060101010101" pitchFamily="49" charset="-122"/>
                <a:ea typeface="黑体" panose="02010609060101010101" pitchFamily="49" charset="-122"/>
                <a:cs typeface="黑体" panose="02010609060101010101" pitchFamily="49" charset="-122"/>
              </a:rPr>
              <a:t>常采用电容器与感性负载并联的方法来提高感性负载功率因数，且对电容器的要求是容量越大越好。（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en-US" altLang="zh-CN" sz="20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000">
              <a:latin typeface="黑体" panose="02010609060101010101" pitchFamily="49" charset="-122"/>
              <a:ea typeface="黑体" panose="02010609060101010101" pitchFamily="49" charset="-122"/>
              <a:cs typeface="黑体" panose="02010609060101010101" pitchFamily="49" charset="-122"/>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文本框 1"/>
          <p:cNvSpPr txBox="1"/>
          <p:nvPr/>
        </p:nvSpPr>
        <p:spPr>
          <a:xfrm>
            <a:off x="201930" y="1189355"/>
            <a:ext cx="8761730" cy="3463925"/>
          </a:xfrm>
          <a:prstGeom prst="rect">
            <a:avLst/>
          </a:prstGeom>
        </p:spPr>
        <p:txBody>
          <a:bodyPr wrap="square">
            <a:noAutofit/>
          </a:bodyPr>
          <a:p>
            <a:pPr marL="0" indent="0" algn="l" defTabSz="266700">
              <a:spcBef>
                <a:spcPct val="0"/>
              </a:spcBef>
              <a:spcAft>
                <a:spcPts val="700"/>
              </a:spcAft>
              <a:tabLst>
                <a:tab pos="5271135" algn="l"/>
              </a:tabLst>
            </a:pP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5.</a:t>
            </a:r>
            <a:r>
              <a:rPr lang="zh-CN" altLang="en-US" sz="2400">
                <a:latin typeface="黑体" panose="02010609060101010101" pitchFamily="49" charset="-122"/>
                <a:ea typeface="黑体" panose="02010609060101010101" pitchFamily="49" charset="-122"/>
                <a:cs typeface="黑体" panose="02010609060101010101" pitchFamily="49" charset="-122"/>
              </a:rPr>
              <a:t>人们有时也用电容器与感性负载串联的方法来提高感性负载功率因数。（ </a:t>
            </a:r>
            <a:r>
              <a:rPr lang="en-US" altLang="zh-CN" sz="2400">
                <a:latin typeface="黑体" panose="02010609060101010101" pitchFamily="49" charset="-122"/>
                <a:ea typeface="黑体" panose="02010609060101010101" pitchFamily="49" charset="-122"/>
                <a:cs typeface="黑体" panose="02010609060101010101" pitchFamily="49" charset="-122"/>
              </a:rPr>
              <a:t>   </a:t>
            </a:r>
            <a:r>
              <a:rPr lang="zh-CN" altLang="en-US" sz="2400">
                <a:latin typeface="黑体" panose="02010609060101010101" pitchFamily="49" charset="-122"/>
                <a:ea typeface="黑体" panose="02010609060101010101" pitchFamily="49" charset="-122"/>
                <a:cs typeface="黑体" panose="02010609060101010101" pitchFamily="49" charset="-122"/>
              </a:rPr>
              <a:t>）</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endParaRPr lang="en-US" altLang="zh-CN" sz="2400">
              <a:latin typeface="黑体" panose="02010609060101010101" pitchFamily="49" charset="-122"/>
              <a:ea typeface="黑体" panose="02010609060101010101" pitchFamily="49" charset="-122"/>
              <a:cs typeface="黑体" panose="02010609060101010101" pitchFamily="49" charset="-122"/>
            </a:endParaRPr>
          </a:p>
          <a:p>
            <a:pPr marL="0" indent="0" algn="just" defTabSz="266700">
              <a:spcBef>
                <a:spcPct val="0"/>
              </a:spcBef>
              <a:spcAft>
                <a:spcPct val="0"/>
              </a:spcAft>
            </a:pPr>
            <a:r>
              <a:rPr lang="zh-CN" altLang="en-US" sz="2400" b="1">
                <a:latin typeface="黑体" panose="02010609060101010101" pitchFamily="49" charset="-122"/>
                <a:ea typeface="黑体" panose="02010609060101010101" pitchFamily="49" charset="-122"/>
                <a:cs typeface="黑体" panose="02010609060101010101" pitchFamily="49" charset="-122"/>
                <a:sym typeface="+mn-ea"/>
              </a:rPr>
              <a:t>练习</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6</a:t>
            </a:r>
            <a:r>
              <a:rPr lang="en-US" altLang="zh-CN" sz="2400" b="1">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以下（ </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）不是通过提高功率因数所能解决的。</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1350645" algn="l"/>
                <a:tab pos="2880360" algn="l"/>
                <a:tab pos="4320540" algn="l"/>
              </a:tabLst>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A.</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充分利用电源设备的容量</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B.</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减少输电线上的能量损耗</a:t>
            </a:r>
            <a:endParaRPr lang="zh-CN" altLang="en-US" sz="2400">
              <a:latin typeface="黑体" panose="02010609060101010101" pitchFamily="49" charset="-122"/>
              <a:ea typeface="黑体" panose="02010609060101010101" pitchFamily="49" charset="-122"/>
              <a:cs typeface="黑体" panose="02010609060101010101" pitchFamily="49" charset="-122"/>
              <a:sym typeface="+mn-ea"/>
            </a:endParaRPr>
          </a:p>
          <a:p>
            <a:pPr marL="0" indent="0" algn="l" defTabSz="266700">
              <a:spcBef>
                <a:spcPct val="0"/>
              </a:spcBef>
              <a:spcAft>
                <a:spcPts val="700"/>
              </a:spcAft>
              <a:tabLst>
                <a:tab pos="1350645" algn="l"/>
                <a:tab pos="2880360" algn="l"/>
                <a:tab pos="4320540" algn="l"/>
              </a:tabLst>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C.</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改变用电设备的有功功率</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     D.</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改变发电机的容量</a:t>
            </a:r>
            <a:endParaRPr lang="zh-CN" altLang="en-US" sz="2400">
              <a:latin typeface="黑体" panose="02010609060101010101" pitchFamily="49" charset="-122"/>
              <a:ea typeface="黑体" panose="02010609060101010101" pitchFamily="49" charset="-122"/>
              <a:cs typeface="黑体" panose="02010609060101010101" pitchFamily="49" charset="-122"/>
            </a:endParaRPr>
          </a:p>
          <a:p>
            <a:pPr marL="0" indent="0" algn="l" defTabSz="266700">
              <a:spcBef>
                <a:spcPct val="0"/>
              </a:spcBef>
              <a:spcAft>
                <a:spcPts val="700"/>
              </a:spcAft>
              <a:tabLst>
                <a:tab pos="5271135" algn="l"/>
              </a:tabLst>
            </a:pPr>
            <a:endParaRPr lang="zh-CN" altLang="en-US" sz="2400">
              <a:latin typeface="黑体" panose="02010609060101010101" pitchFamily="49" charset="-122"/>
              <a:ea typeface="黑体" panose="02010609060101010101" pitchFamily="49" charset="-122"/>
              <a:cs typeface="黑体" panose="02010609060101010101" pitchFamily="49" charset="-122"/>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矩形 4"/>
          <p:cNvSpPr/>
          <p:nvPr>
            <p:custDataLst>
              <p:tags r:id="rId2"/>
            </p:custDataLst>
          </p:nvPr>
        </p:nvSpPr>
        <p:spPr>
          <a:xfrm>
            <a:off x="478155" y="1931035"/>
            <a:ext cx="8213725" cy="4523105"/>
          </a:xfrm>
          <a:prstGeom prst="rect">
            <a:avLst/>
          </a:prstGeom>
        </p:spPr>
        <p:txBody>
          <a:bodyPr wrap="square">
            <a:spAutoFit/>
          </a:bodyPr>
          <a:lstStyle/>
          <a:p>
            <a:pPr eaLnBrk="1" hangingPunct="1">
              <a:lnSpc>
                <a:spcPct val="150000"/>
              </a:lnSpc>
            </a:pPr>
            <a:r>
              <a:rPr lang="en-US" altLang="zh-CN" sz="2400" b="1" dirty="0">
                <a:solidFill>
                  <a:schemeClr val="dk1"/>
                </a:solidFill>
                <a:latin typeface="黑体" panose="02010609060101010101" pitchFamily="49" charset="-122"/>
                <a:ea typeface="黑体" panose="02010609060101010101" pitchFamily="49" charset="-122"/>
              </a:rPr>
              <a:t>    </a:t>
            </a:r>
            <a:r>
              <a:rPr lang="zh-CN" altLang="en-US" sz="2400" b="1" dirty="0">
                <a:solidFill>
                  <a:schemeClr val="dk1"/>
                </a:solidFill>
                <a:latin typeface="黑体" panose="02010609060101010101" pitchFamily="49" charset="-122"/>
                <a:ea typeface="黑体" panose="02010609060101010101" pitchFamily="49" charset="-122"/>
              </a:rPr>
              <a:t>提高功率因数</a:t>
            </a:r>
            <a:r>
              <a:rPr lang="zh-CN" altLang="en-US" sz="2400" dirty="0">
                <a:solidFill>
                  <a:schemeClr val="dk1"/>
                </a:solidFill>
                <a:latin typeface="黑体" panose="02010609060101010101" pitchFamily="49" charset="-122"/>
                <a:ea typeface="黑体" panose="02010609060101010101" pitchFamily="49" charset="-122"/>
              </a:rPr>
              <a:t>是指提高电源或电网的功率因数，而某个电感性负载的功率因数并没有变。在感性负载上并联了电容器以后，减少了电源与负载之间的能量交换，这时，电感性负载所需要的无功功率，大部分或全部是就地供给（由电容器供给），即能量的交换主要或完全发生在电感性负载与电容器之间，因而使发电机容量能得到充分利用。其次，由相量图可知，并联电容器以后线路电流也减小了，因而减小了线路的功率损耗。</a:t>
            </a:r>
            <a:endParaRPr lang="zh-CN" altLang="en-US" sz="2400" dirty="0">
              <a:solidFill>
                <a:schemeClr val="dk1"/>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Rectangle 2"/>
          <p:cNvSpPr>
            <a:spLocks noGrp="1"/>
          </p:cNvSpPr>
          <p:nvPr>
            <p:custDataLst>
              <p:tags r:id="rId3"/>
            </p:custDataLst>
          </p:nvPr>
        </p:nvSpPr>
        <p:spPr>
          <a:xfrm>
            <a:off x="6985" y="113220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对功率因数的再新认识</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1019242" y="2065454"/>
            <a:ext cx="7358667" cy="2676525"/>
          </a:xfrm>
          <a:prstGeom prst="rect">
            <a:avLst/>
          </a:prstGeom>
        </p:spPr>
        <p:txBody>
          <a:bodyPr wrap="square">
            <a:spAutoFit/>
          </a:bodyPr>
          <a:lstStyle/>
          <a:p>
            <a:pPr eaLnBrk="1" hangingPunct="1">
              <a:lnSpc>
                <a:spcPct val="150000"/>
              </a:lnSpc>
            </a:pPr>
            <a:r>
              <a:rPr lang="zh-CN" altLang="en-US" sz="2800" b="1" dirty="0">
                <a:solidFill>
                  <a:schemeClr val="dk1"/>
                </a:solidFill>
                <a:latin typeface="黑体" panose="02010609060101010101" pitchFamily="49" charset="-122"/>
                <a:ea typeface="黑体" panose="02010609060101010101" pitchFamily="49" charset="-122"/>
              </a:rPr>
              <a:t>采用并联电容器</a:t>
            </a:r>
            <a:r>
              <a:rPr lang="zh-CN" altLang="en-US" sz="2800" dirty="0">
                <a:solidFill>
                  <a:schemeClr val="dk1"/>
                </a:solidFill>
                <a:latin typeface="黑体" panose="02010609060101010101" pitchFamily="49" charset="-122"/>
                <a:ea typeface="黑体" panose="02010609060101010101" pitchFamily="49" charset="-122"/>
              </a:rPr>
              <a:t>的方法电路有功功率并未改变，因为电容器是不消耗电能的，负载的工作状态不受影响，因此，该方法在实际中得到了广泛应用。</a:t>
            </a:r>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3" name="组合 2"/>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2" name="Rectangle 2"/>
          <p:cNvSpPr>
            <a:spLocks noGrp="1"/>
          </p:cNvSpPr>
          <p:nvPr>
            <p:custDataLst>
              <p:tags r:id="rId3"/>
            </p:custDataLst>
          </p:nvPr>
        </p:nvSpPr>
        <p:spPr>
          <a:xfrm>
            <a:off x="6985" y="104457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三、</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对功率因数的再新认识</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6627" name="Rectangle 3"/>
          <p:cNvSpPr>
            <a:spLocks noGrp="1"/>
          </p:cNvSpPr>
          <p:nvPr>
            <p:custDataLst>
              <p:tags r:id="rId2"/>
            </p:custDataLst>
          </p:nvPr>
        </p:nvSpPr>
        <p:spPr>
          <a:xfrm>
            <a:off x="863600" y="2224475"/>
            <a:ext cx="7651329" cy="2967498"/>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提高功率因数的意义</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提高功率因数的方法</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对功率因数的再新认识</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4" name="组合 13"/>
          <p:cNvGrpSpPr/>
          <p:nvPr/>
        </p:nvGrpSpPr>
        <p:grpSpPr>
          <a:xfrm rot="0">
            <a:off x="4156710" y="414655"/>
            <a:ext cx="4993640" cy="406400"/>
            <a:chOff x="6546" y="653"/>
            <a:chExt cx="7864" cy="640"/>
          </a:xfrm>
        </p:grpSpPr>
        <p:grpSp>
          <p:nvGrpSpPr>
            <p:cNvPr id="15" name="组合 14"/>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6985" y="415290"/>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197145" y="2109383"/>
            <a:ext cx="2705259" cy="2608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91440" y="512445"/>
            <a:ext cx="9046210" cy="460375"/>
            <a:chOff x="164" y="569"/>
            <a:chExt cx="14246" cy="725"/>
          </a:xfrm>
        </p:grpSpPr>
        <p:sp>
          <p:nvSpPr>
            <p:cNvPr id="5" name="文本框 4"/>
            <p:cNvSpPr txBox="1"/>
            <p:nvPr/>
          </p:nvSpPr>
          <p:spPr>
            <a:xfrm>
              <a:off x="164" y="569"/>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6" name="组合 5"/>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10" name="文本框 9"/>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1" name="文本框 10"/>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3" name="文本框 12"/>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4" name="直接连接符 1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p>
            <a:pPr marL="0" indent="0" algn="l">
              <a:lnSpc>
                <a:spcPct val="90000"/>
              </a:lnSpc>
              <a:spcBef>
                <a:spcPts val="0"/>
              </a:spcBef>
              <a:spcAft>
                <a:spcPts val="0"/>
              </a:spcAft>
              <a:buSzPct val="100000"/>
              <a:buNone/>
            </a:pPr>
            <a:r>
              <a:rPr lang="zh-CN" altLang="en-US" dirty="0">
                <a:solidFill>
                  <a:schemeClr val="lt1"/>
                </a:solidFill>
                <a:latin typeface="+mj-lt"/>
                <a:cs typeface="+mj-cs"/>
                <a:sym typeface="+mn-ea"/>
              </a:rPr>
              <a:t>课堂教学评价</a:t>
            </a:r>
            <a:endParaRPr lang="zh-CN" altLang="en-US" sz="3300" dirty="0">
              <a:solidFill>
                <a:schemeClr val="lt1"/>
              </a:solidFill>
              <a:latin typeface="+mj-lt"/>
              <a:cs typeface="+mj-cs"/>
            </a:endParaRPr>
          </a:p>
        </p:txBody>
      </p:sp>
      <p:grpSp>
        <p:nvGrpSpPr>
          <p:cNvPr id="8" name="组合 7"/>
          <p:cNvGrpSpPr/>
          <p:nvPr/>
        </p:nvGrpSpPr>
        <p:grpSpPr>
          <a:xfrm rot="0">
            <a:off x="4156710" y="414655"/>
            <a:ext cx="4993640" cy="406400"/>
            <a:chOff x="6546" y="653"/>
            <a:chExt cx="7864" cy="640"/>
          </a:xfrm>
        </p:grpSpPr>
        <p:grpSp>
          <p:nvGrpSpPr>
            <p:cNvPr id="10" name="组合 9"/>
            <p:cNvGrpSpPr/>
            <p:nvPr/>
          </p:nvGrpSpPr>
          <p:grpSpPr>
            <a:xfrm rot="0">
              <a:off x="6546" y="653"/>
              <a:ext cx="7865" cy="628"/>
              <a:chOff x="4774" y="800"/>
              <a:chExt cx="7865" cy="628"/>
            </a:xfrm>
          </p:grpSpPr>
          <p:sp>
            <p:nvSpPr>
              <p:cNvPr id="13" name="文本框 12"/>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5" name="文本框 14"/>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2" name="文本框 1"/>
          <p:cNvSpPr txBox="1"/>
          <p:nvPr/>
        </p:nvSpPr>
        <p:spPr>
          <a:xfrm>
            <a:off x="6985" y="415290"/>
            <a:ext cx="7795260" cy="46037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608212" y="2821887"/>
            <a:ext cx="8027203" cy="23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正弦交流电的一些基本概念和物理量；</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纯电阻电路、纯电感电路、纯电容；</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电路的电压与电流的大小、相位关系；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串联谐振电路的形成与特点；</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9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5.</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提高功率因数的意义。</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450850" y="96520"/>
            <a:ext cx="8188325"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模块三　日光灯电路的安装与设计</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158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2586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本模块知识点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4101" name="Rectangle 3"/>
          <p:cNvSpPr txBox="1"/>
          <p:nvPr>
            <p:custDataLst>
              <p:tags r:id="rId3"/>
            </p:custDataLst>
          </p:nvPr>
        </p:nvSpPr>
        <p:spPr>
          <a:xfrm>
            <a:off x="624782" y="2082715"/>
            <a:ext cx="7998143" cy="3635050"/>
          </a:xfrm>
          <a:prstGeom prst="rect">
            <a:avLst/>
          </a:prstGeom>
          <a:noFill/>
          <a:ln w="9525">
            <a:noFill/>
          </a:ln>
        </p:spPr>
        <p:txBody>
          <a:bodyPr/>
          <a:lstStyle/>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19</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世纪末，在爱迪生</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(T. A. Edison</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1847- 1931)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的推动下，直流电已经有了相当广泛的应用。但是在使用过程中，直流电存在缺点。为了减小电阻需要花费大量的铜线，不能作远距离输电，因此，每平方英里，就需要单独建一个发电机进行供电，很不经济。交流电的发展始于</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1831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年。当时英国的化学家和物理学家法拉第发现了电磁感应现象，导体线圈在磁场中运动产生的电流与</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31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年前电池的发明者亚历山德罗●伏特发现的直流电不同，实际上这就是交流电。出生于克罗地亚的发明家特斯拉</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N. Tesla</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1856- 1943)</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发明了电磁感应电动机，引起了人们极大的关注。交流电系统使用高电压、小电流供电，然后利用变压器调节电流、电压，来适合用户需要。它的突出优点是可以用细导线实现远距离送电，节省材料。这是交流电目前在世界各地得到广泛应用的主要原因。那交流电与直流电相比，究竟有什么优点呢</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958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101" name="Rectangle 3"/>
          <p:cNvSpPr txBox="1"/>
          <p:nvPr>
            <p:custDataLst>
              <p:tags r:id="rId2"/>
            </p:custDataLst>
          </p:nvPr>
        </p:nvSpPr>
        <p:spPr>
          <a:xfrm>
            <a:off x="487045" y="2256790"/>
            <a:ext cx="7998460" cy="4357370"/>
          </a:xfrm>
          <a:prstGeom prst="rect">
            <a:avLst/>
          </a:prstGeom>
          <a:noFill/>
          <a:ln w="9525">
            <a:noFill/>
          </a:ln>
          <a:extLst>
            <a:ext uri="{909E8E84-426E-40DD-AFC4-6F175D3DCCD1}">
              <a14:hiddenFill xmlns:a14="http://schemas.microsoft.com/office/drawing/2010/main">
                <a:solidFill>
                  <a:srgbClr val="FFC000"/>
                </a:solidFill>
              </a14:hiddenFill>
            </a:ext>
          </a:extLst>
        </p:spPr>
        <p:txBody>
          <a:bodyPr/>
          <a:lstStyle/>
          <a:p>
            <a:pPr algn="ctr">
              <a:spcBef>
                <a:spcPct val="20000"/>
              </a:spcBef>
            </a:pP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提升能效新篇章：动态功率因数校正（</a:t>
            </a: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DPFC</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）技术</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动态功率因数校正（</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DPFC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）技术通过实时监测交流电路中的电压和电流波形，调整电路的参数，使得电流波形与电压波形尽可能一致，从而提高功率因数。这种技术通常涉及到电力电子变换器，如</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AC/DC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转换器或</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DC/AC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逆变器，它们能够控制电流的相位和幅值，以实现与电压波形的匹配。</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DPFC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能够根据负载的变化实时调整，确保功率因数始终接近</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，提高电网的电能质量。</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通过提高功率因数，可以减少线路中的无效功率流动，降低能量损耗。</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DPFC</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技术的应用可以减少对发电设备的容量需求，提高现有设备的利用率和效率。</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spcBef>
                <a:spcPct val="20000"/>
              </a:spcBef>
            </a:pP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这些新技术在提高电力系统的效率、稳定性和可靠性方面发挥着关键作用，同时也为用户提供了更加经济和环保的电能使用方案。</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95885" y="414655"/>
            <a:ext cx="9143365" cy="461010"/>
            <a:chOff x="11" y="653"/>
            <a:chExt cx="14399" cy="726"/>
          </a:xfrm>
        </p:grpSpPr>
        <p:sp>
          <p:nvSpPr>
            <p:cNvPr id="10" name="文本框 9"/>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文本框 3"/>
          <p:cNvSpPr txBox="1"/>
          <p:nvPr/>
        </p:nvSpPr>
        <p:spPr>
          <a:xfrm>
            <a:off x="318135" y="1355090"/>
            <a:ext cx="4572000" cy="583565"/>
          </a:xfrm>
          <a:prstGeom prst="rect">
            <a:avLst/>
          </a:prstGeom>
          <a:noFill/>
        </p:spPr>
        <p:txBody>
          <a:bodyPr wrap="square" rtlCol="0" anchor="t">
            <a:spAutoFit/>
          </a:bodyPr>
          <a:p>
            <a:pPr marL="342900" indent="-342900" algn="l" eaLnBrk="1" hangingPunct="1">
              <a:spcBef>
                <a:spcPct val="20000"/>
              </a:spcBef>
              <a:buClrTx/>
              <a:buSzTx/>
              <a:buFontTx/>
              <a:buChar char="•"/>
            </a:pPr>
            <a:r>
              <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rPr>
              <a:t>新技术新知识</a:t>
            </a:r>
            <a:endParaRPr lang="zh-CN" altLang="en-US" sz="3200" b="1" dirty="0">
              <a:solidFill>
                <a:schemeClr val="dk1">
                  <a:lumMod val="85000"/>
                  <a:lumOff val="15000"/>
                </a:schemeClr>
              </a:solidFill>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 name="内容占位符 1"/>
              <p:cNvSpPr txBox="1">
                <a:spLocks noChangeArrowheads="1"/>
              </p:cNvSpPr>
              <p:nvPr/>
            </p:nvSpPr>
            <p:spPr bwMode="auto">
              <a:xfrm>
                <a:off x="413543" y="1361729"/>
                <a:ext cx="8272463" cy="4823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zh-CN" altLang="en-US" sz="20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功率因数</a:t>
                </a:r>
                <a14:m>
                  <m:oMath xmlns:m="http://schemas.openxmlformats.org/officeDocument/2006/math">
                    <m:r>
                      <a:rPr lang="en-US" altLang="zh-CN" sz="2800" b="1" i="1" dirty="0">
                        <a:solidFill>
                          <a:srgbClr val="000000"/>
                        </a:solidFill>
                        <a:latin typeface="Cambria Math" panose="02040503050406030204" charset="0"/>
                        <a:ea typeface="黑体" panose="02010609060101010101" pitchFamily="49" charset="-122"/>
                        <a:cs typeface="Cambria Math" panose="02040503050406030204" charset="0"/>
                      </a:rPr>
                      <m:t>𝑐𝑜𝑠</m:t>
                    </m:r>
                    <m:r>
                      <a:rPr lang="en-US" altLang="zh-CN" sz="28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是用电设备的一个重要指标，其中</a:t>
                </a:r>
                <a14:m>
                  <m:oMath xmlns:m="http://schemas.openxmlformats.org/officeDocument/2006/math">
                    <m:r>
                      <a:rPr lang="en-US" altLang="zh-CN" sz="28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是电压与电流间的相位差或负载的阻抗角，</a:t>
                </a:r>
                <a14:m>
                  <m:oMath xmlns:m="http://schemas.openxmlformats.org/officeDocument/2006/math">
                    <m:r>
                      <a:rPr lang="en-US" altLang="zh-CN" sz="28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的大小取决于负载的参数，功率因数介于</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0</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１。</a:t>
                </a:r>
                <a:endPar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a:buFontTx/>
                  <a:buNone/>
                </a:pP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当功率因数不等于</a:t>
                </a:r>
                <a:r>
                  <a:rPr lang="en-US" altLang="zh-CN"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时，电路中就要发生能量交换，出现无功功率。</a:t>
                </a:r>
                <a14:m>
                  <m:oMath xmlns:m="http://schemas.openxmlformats.org/officeDocument/2006/math">
                    <m:r>
                      <a:rPr lang="en-US" altLang="zh-CN" sz="28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rPr>
                  <a:t>角越大，功率因 数越低，发电机所发出的有功功率就越小，而无功功率就越大。无功功率越大，则说明电路 中电源与用电设备之间能量交换的规模也就越大，从而导致发电机发出的能量不能充分被用 电设备吸收，其中有相当一部分能量在发电机与负载之间进行交换，发电设备的容量就不能充分利用。 </a:t>
                </a:r>
                <a:endParaRPr lang="zh-CN" altLang="en-US" sz="2800" b="1"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18" name="内容占位符 1"/>
              <p:cNvSpPr txBox="1">
                <a:spLocks noRot="1" noChangeAspect="1" noMove="1" noResize="1" noEditPoints="1" noAdjustHandles="1" noChangeArrowheads="1" noChangeShapeType="1" noTextEdit="1"/>
              </p:cNvSpPr>
              <p:nvPr/>
            </p:nvSpPr>
            <p:spPr bwMode="auto">
              <a:xfrm>
                <a:off x="413543" y="1361729"/>
                <a:ext cx="8272463" cy="4823171"/>
              </a:xfrm>
              <a:prstGeom prst="rect">
                <a:avLst/>
              </a:prstGeom>
              <a:blipFill rotWithShape="1">
                <a:blip r:embed="rId2"/>
                <a:stretch>
                  <a:fillRect l="-2" t="-6" r="6" b="-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矩形 3"/>
              <p:cNvSpPr/>
              <p:nvPr>
                <p:custDataLst>
                  <p:tags r:id="rId2"/>
                </p:custDataLst>
              </p:nvPr>
            </p:nvSpPr>
            <p:spPr>
              <a:xfrm>
                <a:off x="148590" y="1355725"/>
                <a:ext cx="8847455" cy="5539105"/>
              </a:xfrm>
              <a:prstGeom prst="rect">
                <a:avLst/>
              </a:prstGeom>
            </p:spPr>
            <p:txBody>
              <a:bodyPr wrap="square">
                <a:spAutoFit/>
              </a:bodyPr>
              <a:lstStyle/>
              <a:p>
                <a:pPr marL="0" indent="0" algn="just" eaLnBrk="1" hangingPunct="1">
                  <a:buFontTx/>
                  <a:buNone/>
                </a:pP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充分利用电源设备的容量</a:t>
                </a:r>
                <a:endPar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lgn="just" eaLnBrk="1" hangingPunct="1">
                  <a:lnSpc>
                    <a:spcPct val="15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负载的功率因数低，使电源设备的容量不能充分利用， 因为电源设备 </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发电机、变压器等</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是依照它的额定电压与额定电流设计的。</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lgn="just" eaLnBrk="1" hangingPunct="1">
                  <a:lnSpc>
                    <a:spcPct val="15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例如：一台容量为</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S=1000KVA</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的变压器，若负载的功率因数</a:t>
                </a:r>
                <a:r>
                  <a:rPr lang="en-US" altLang="zh-CN" sz="2400" dirty="0" err="1">
                    <a:solidFill>
                      <a:schemeClr val="dk1"/>
                    </a:solidFill>
                    <a:latin typeface="黑体" panose="02010609060101010101" pitchFamily="49" charset="-122"/>
                    <a:ea typeface="黑体" panose="02010609060101010101" pitchFamily="49" charset="-122"/>
                    <a:cs typeface="黑体" panose="02010609060101010101" pitchFamily="49" charset="-122"/>
                  </a:rPr>
                  <a:t>cos</a:t>
                </a:r>
                <a14:m>
                  <m:oMath xmlns:m="http://schemas.openxmlformats.org/officeDocument/2006/math">
                    <m:r>
                      <a:rPr lang="en-US" altLang="zh-CN" sz="24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＝１时，则此变压器就能输出</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的有功功率；若</a:t>
                </a:r>
                <a:r>
                  <a:rPr lang="en-US" altLang="zh-CN" sz="2400" dirty="0" err="1">
                    <a:solidFill>
                      <a:schemeClr val="dk1"/>
                    </a:solidFill>
                    <a:latin typeface="黑体" panose="02010609060101010101" pitchFamily="49" charset="-122"/>
                    <a:ea typeface="黑体" panose="02010609060101010101" pitchFamily="49" charset="-122"/>
                    <a:cs typeface="黑体" panose="02010609060101010101" pitchFamily="49" charset="-122"/>
                  </a:rPr>
                  <a:t>cos</a:t>
                </a:r>
                <a14:m>
                  <m:oMath xmlns:m="http://schemas.openxmlformats.org/officeDocument/2006/math">
                    <m:r>
                      <a:rPr lang="en-US" altLang="zh-CN" sz="24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0.8</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时，则此变压器只能输出</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800KW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了，也就是说变压器的容量未能充分利用。若要让发电机能提供一定的有功功率，而在功率因数较低时，就必然要增加发电机、 变压器的容量，从而提高了电网的投资。</a:t>
                </a:r>
                <a:endPar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4" name="矩形 3"/>
              <p:cNvSpPr>
                <a:spLocks noRot="1" noChangeAspect="1" noMove="1" noResize="1" noEditPoints="1" noAdjustHandles="1" noChangeArrowheads="1" noChangeShapeType="1" noTextEdit="1"/>
              </p:cNvSpPr>
              <p:nvPr>
                <p:custDataLst>
                  <p:tags r:id="rId3"/>
                </p:custDataLst>
              </p:nvPr>
            </p:nvSpPr>
            <p:spPr>
              <a:xfrm>
                <a:off x="148590" y="1355725"/>
                <a:ext cx="8847455" cy="5539105"/>
              </a:xfrm>
              <a:prstGeom prst="rect">
                <a:avLst/>
              </a:prstGeom>
              <a:blipFill rotWithShape="1">
                <a:blip r:embed="rId4"/>
                <a:stretch>
                  <a:fillRect/>
                </a:stretch>
              </a:blipFill>
            </p:spPr>
            <p:txBody>
              <a:bodyPr/>
              <a:lstStyle/>
              <a:p>
                <a:r>
                  <a:rPr lang="zh-CN" altLang="en-US">
                    <a:noFill/>
                  </a:rPr>
                  <a:t> </a:t>
                </a:r>
              </a:p>
            </p:txBody>
          </p:sp>
        </mc:Fallback>
      </mc:AlternateContent>
      <p:sp>
        <p:nvSpPr>
          <p:cNvPr id="6146" name="Rectangle 2"/>
          <p:cNvSpPr>
            <a:spLocks noGrp="1"/>
          </p:cNvSpPr>
          <p:nvPr>
            <p:custDataLst>
              <p:tags r:id="rId5"/>
            </p:custDataLst>
          </p:nvPr>
        </p:nvSpPr>
        <p:spPr>
          <a:xfrm>
            <a:off x="0" y="81343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提高功率因数的意义</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矩形 4"/>
              <p:cNvSpPr/>
              <p:nvPr>
                <p:custDataLst>
                  <p:tags r:id="rId2"/>
                </p:custDataLst>
              </p:nvPr>
            </p:nvSpPr>
            <p:spPr>
              <a:xfrm>
                <a:off x="494300" y="1433392"/>
                <a:ext cx="8156842" cy="1753235"/>
              </a:xfrm>
              <a:prstGeom prst="rect">
                <a:avLst/>
              </a:prstGeom>
            </p:spPr>
            <p:txBody>
              <a:bodyPr wrap="square">
                <a:spAutoFit/>
              </a:bodyPr>
              <a:lstStyle/>
              <a:p>
                <a:pPr marL="0" indent="0" eaLnBrk="1" hangingPunct="1">
                  <a:lnSpc>
                    <a:spcPct val="150000"/>
                  </a:lnSpc>
                  <a:buFontTx/>
                  <a:buNone/>
                </a:pP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减少输电线上的能量损耗 </a:t>
                </a:r>
                <a:endParaRPr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lnSpc>
                    <a:spcPct val="150000"/>
                  </a:lnSpc>
                  <a:buFontTx/>
                  <a:buNone/>
                </a:pP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       当发电机的电压</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U</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和输出的功率</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P</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一定时，电流</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I</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与功率因数</a:t>
                </a:r>
                <a:r>
                  <a:rPr lang="en-US" altLang="zh-CN" sz="2400" dirty="0" err="1">
                    <a:solidFill>
                      <a:schemeClr val="tx1"/>
                    </a:solidFill>
                    <a:latin typeface="黑体" panose="02010609060101010101" pitchFamily="49" charset="-122"/>
                    <a:ea typeface="黑体" panose="02010609060101010101" pitchFamily="49" charset="-122"/>
                    <a:cs typeface="黑体" panose="02010609060101010101" pitchFamily="49" charset="-122"/>
                  </a:rPr>
                  <a:t>cos</a:t>
                </a:r>
                <a14:m>
                  <m:oMath xmlns:m="http://schemas.openxmlformats.org/officeDocument/2006/math">
                    <m:r>
                      <a:rPr lang="en-US" altLang="zh-CN" sz="2400" b="1" i="1" dirty="0">
                        <a:solidFill>
                          <a:srgbClr val="000000"/>
                        </a:solidFill>
                        <a:latin typeface="Cambria Math" panose="02040503050406030204" charset="0"/>
                        <a:ea typeface="黑体" panose="02010609060101010101" pitchFamily="49" charset="-122"/>
                        <a:cs typeface="Cambria Math" panose="02040503050406030204" charset="0"/>
                      </a:rPr>
                      <m:t>𝝋</m:t>
                    </m:r>
                  </m:oMath>
                </a14:m>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rPr>
                  <a:t>成反比，即：</a:t>
                </a:r>
                <a:endPar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mc:Choice>
        <mc:Fallback>
          <p:sp>
            <p:nvSpPr>
              <p:cNvPr id="5" name="矩形 4"/>
              <p:cNvSpPr>
                <a:spLocks noRot="1" noChangeAspect="1" noMove="1" noResize="1" noEditPoints="1" noAdjustHandles="1" noChangeArrowheads="1" noChangeShapeType="1" noTextEdit="1"/>
              </p:cNvSpPr>
              <p:nvPr>
                <p:custDataLst>
                  <p:tags r:id="rId3"/>
                </p:custDataLst>
              </p:nvPr>
            </p:nvSpPr>
            <p:spPr>
              <a:xfrm>
                <a:off x="494300" y="1433392"/>
                <a:ext cx="8156842" cy="1753235"/>
              </a:xfrm>
              <a:prstGeom prst="rect">
                <a:avLst/>
              </a:prstGeom>
              <a:blipFill rotWithShape="1">
                <a:blip r:embed="rId4"/>
                <a:stretch>
                  <a:fillRect l="-3" t="-11" r="7" b="11"/>
                </a:stretch>
              </a:blipFill>
            </p:spPr>
            <p:txBody>
              <a:bodyPr/>
              <a:lstStyle/>
              <a:p>
                <a:r>
                  <a:rPr lang="zh-CN" altLang="en-US">
                    <a:noFill/>
                  </a:rPr>
                  <a:t> </a:t>
                </a:r>
              </a:p>
            </p:txBody>
          </p:sp>
        </mc:Fallback>
      </mc:AlternateContent>
      <p:sp>
        <p:nvSpPr>
          <p:cNvPr id="6" name="矩形 5"/>
          <p:cNvSpPr/>
          <p:nvPr>
            <p:custDataLst>
              <p:tags r:id="rId5"/>
            </p:custDataLst>
          </p:nvPr>
        </p:nvSpPr>
        <p:spPr>
          <a:xfrm>
            <a:off x="494212" y="5523068"/>
            <a:ext cx="5212080" cy="460375"/>
          </a:xfrm>
          <a:prstGeom prst="rect">
            <a:avLst/>
          </a:prstGeom>
        </p:spPr>
        <p:txBody>
          <a:bodyPr wrap="none">
            <a:spAutoFit/>
          </a:bodyPr>
          <a:lstStyle/>
          <a:p>
            <a:pPr marL="0" indent="0" eaLnBrk="1" hangingPunct="1">
              <a:buFontTx/>
              <a:buNone/>
            </a:pP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式中，</a:t>
            </a:r>
            <a:r>
              <a:rPr lang="en-US" altLang="zh-CN"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r</a:t>
            </a:r>
            <a:r>
              <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是线路及发电机绕组的电阻。</a:t>
            </a:r>
            <a:endParaRPr lang="zh-CN" altLang="en-US" sz="24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6"/>
            </p:custDataLst>
          </p:nvPr>
        </p:nvSpPr>
        <p:spPr>
          <a:xfrm>
            <a:off x="0" y="81343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提高功率因数的意义</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mc:AlternateContent xmlns:mc="http://schemas.openxmlformats.org/markup-compatibility/2006">
        <mc:Choice xmlns:a14="http://schemas.microsoft.com/office/drawing/2010/main" Requires="a14">
          <p:sp>
            <p:nvSpPr>
              <p:cNvPr id="4" name="文本框 3"/>
              <p:cNvSpPr txBox="1"/>
              <p:nvPr/>
            </p:nvSpPr>
            <p:spPr>
              <a:xfrm>
                <a:off x="3566160" y="3239770"/>
                <a:ext cx="1650365" cy="714375"/>
              </a:xfrm>
              <a:prstGeom prst="rect">
                <a:avLst/>
              </a:prstGeom>
              <a:solidFill>
                <a:srgbClr val="FFC000"/>
              </a:solidFill>
            </p:spPr>
            <p:txBody>
              <a:bodyPr wrap="square" rtlCol="0" anchor="t">
                <a:spAutoFit/>
              </a:bodyPr>
              <a:p>
                <a:pPr algn="l"/>
                <a14:m>
                  <m:oMathPara xmlns:m="http://schemas.openxmlformats.org/officeDocument/2006/math">
                    <m:oMathParaPr>
                      <m:jc m:val="centerGroup"/>
                    </m:oMathParaPr>
                    <m:oMath xmlns:m="http://schemas.openxmlformats.org/officeDocument/2006/math">
                      <m:r>
                        <a:rPr lang="en-US" altLang="zh-CN" sz="2000" i="1">
                          <a:latin typeface="Cambria Math" panose="02040503050406030204" charset="0"/>
                          <a:cs typeface="Cambria Math" panose="02040503050406030204" charset="0"/>
                        </a:rPr>
                        <m:t>𝐼</m:t>
                      </m:r>
                      <m:r>
                        <a:rPr lang="en-US" altLang="zh-CN" sz="2000" i="1">
                          <a:latin typeface="Cambria Math" panose="02040503050406030204" charset="0"/>
                          <a:cs typeface="Cambria Math" panose="02040503050406030204" charset="0"/>
                        </a:rPr>
                        <m:t>=</m:t>
                      </m:r>
                      <m:f>
                        <m:fPr>
                          <m:ctrlPr>
                            <a:rPr lang="en-US" altLang="zh-CN" sz="2000" i="1">
                              <a:latin typeface="Cambria Math" panose="02040503050406030204" charset="0"/>
                              <a:cs typeface="Cambria Math" panose="02040503050406030204" charset="0"/>
                            </a:rPr>
                          </m:ctrlPr>
                        </m:fPr>
                        <m:num>
                          <m:r>
                            <a:rPr lang="en-US" altLang="zh-CN" sz="2000" i="1">
                              <a:latin typeface="Cambria Math" panose="02040503050406030204" charset="0"/>
                              <a:cs typeface="Cambria Math" panose="02040503050406030204" charset="0"/>
                            </a:rPr>
                            <m:t>𝑃</m:t>
                          </m:r>
                        </m:num>
                        <m:den>
                          <m:r>
                            <a:rPr lang="en-US" altLang="zh-CN" sz="2000" i="1">
                              <a:latin typeface="Cambria Math" panose="02040503050406030204" charset="0"/>
                              <a:cs typeface="Cambria Math" panose="02040503050406030204" charset="0"/>
                            </a:rPr>
                            <m:t>𝑈𝑐𝑜𝑠</m:t>
                          </m:r>
                          <m:r>
                            <a:rPr lang="en-US" altLang="zh-CN" sz="2000" i="1">
                              <a:latin typeface="Cambria Math" panose="02040503050406030204" charset="0"/>
                              <a:cs typeface="Cambria Math" panose="02040503050406030204" charset="0"/>
                            </a:rPr>
                            <m:t>𝜑</m:t>
                          </m:r>
                        </m:den>
                      </m:f>
                    </m:oMath>
                  </m:oMathPara>
                </a14:m>
                <a:endParaRPr lang="en-US" altLang="zh-CN" sz="2000"/>
              </a:p>
            </p:txBody>
          </p:sp>
        </mc:Choice>
        <mc:Fallback>
          <p:sp>
            <p:nvSpPr>
              <p:cNvPr id="4" name="文本框 3"/>
              <p:cNvSpPr txBox="1">
                <a:spLocks noRot="1" noChangeAspect="1" noMove="1" noResize="1" noEditPoints="1" noAdjustHandles="1" noChangeArrowheads="1" noChangeShapeType="1" noTextEdit="1"/>
              </p:cNvSpPr>
              <p:nvPr/>
            </p:nvSpPr>
            <p:spPr>
              <a:xfrm>
                <a:off x="3566160" y="3239770"/>
                <a:ext cx="1650365" cy="714375"/>
              </a:xfrm>
              <a:prstGeom prst="rect">
                <a:avLst/>
              </a:prstGeom>
              <a:blipFill rotWithShape="1">
                <a:blip r:embed="rId7"/>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3336226" y="4331589"/>
                <a:ext cx="2110740" cy="687070"/>
              </a:xfrm>
              <a:prstGeom prst="rect">
                <a:avLst/>
              </a:prstGeom>
              <a:solidFill>
                <a:srgbClr val="FFC000"/>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𝑃</m:t>
                          </m:r>
                        </m:e>
                        <m:sub>
                          <m:r>
                            <a:rPr lang="en-US" altLang="zh-CN" i="1">
                              <a:latin typeface="Cambria Math" panose="02040503050406030204" charset="0"/>
                              <a:cs typeface="Cambria Math" panose="02040503050406030204" charset="0"/>
                            </a:rPr>
                            <m:t>𝐿</m:t>
                          </m:r>
                        </m:sub>
                      </m:sSub>
                      <m:r>
                        <a:rPr lang="en-US" altLang="zh-CN" i="1">
                          <a:latin typeface="Cambria Math" panose="02040503050406030204" charset="0"/>
                          <a:cs typeface="Cambria Math" panose="02040503050406030204" charset="0"/>
                        </a:rPr>
                        <m:t>=</m:t>
                      </m:r>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𝐼</m:t>
                          </m:r>
                        </m:e>
                        <m:sup>
                          <m:r>
                            <a:rPr lang="en-US" altLang="zh-CN" i="1">
                              <a:latin typeface="Cambria Math" panose="02040503050406030204" charset="0"/>
                              <a:cs typeface="Cambria Math" panose="02040503050406030204" charset="0"/>
                            </a:rPr>
                            <m:t>2</m:t>
                          </m:r>
                        </m:sup>
                      </m:sSup>
                      <m:r>
                        <a:rPr lang="en-US" altLang="zh-CN" i="1">
                          <a:latin typeface="Cambria Math" panose="02040503050406030204" charset="0"/>
                          <a:cs typeface="Cambria Math" panose="02040503050406030204" charset="0"/>
                        </a:rPr>
                        <m:t>𝑟</m:t>
                      </m:r>
                      <m:r>
                        <a:rPr lang="en-US" altLang="zh-CN" i="1">
                          <a:latin typeface="Cambria Math" panose="02040503050406030204"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p>
                            <m:sSupPr>
                              <m:ctrlPr>
                                <a:rPr lang="en-US" altLang="zh-CN" i="1">
                                  <a:latin typeface="Cambria Math" panose="02040503050406030204" charset="0"/>
                                  <a:cs typeface="Cambria Math" panose="02040503050406030204" charset="0"/>
                                </a:rPr>
                              </m:ctrlPr>
                            </m:sSupPr>
                            <m:e>
                              <m:r>
                                <a:rPr lang="en-US" altLang="zh-CN" i="1">
                                  <a:latin typeface="Cambria Math" panose="02040503050406030204" charset="0"/>
                                  <a:cs typeface="Cambria Math" panose="02040503050406030204" charset="0"/>
                                </a:rPr>
                                <m:t>𝑃</m:t>
                              </m:r>
                            </m:e>
                            <m:sup>
                              <m:r>
                                <a:rPr lang="en-US" altLang="zh-CN" i="1">
                                  <a:latin typeface="Cambria Math" panose="02040503050406030204" charset="0"/>
                                  <a:cs typeface="Cambria Math" panose="02040503050406030204" charset="0"/>
                                </a:rPr>
                                <m:t>2</m:t>
                              </m:r>
                            </m:sup>
                          </m:sSup>
                        </m:num>
                        <m:den>
                          <m:r>
                            <a:rPr lang="en-US" altLang="zh-CN" i="1">
                              <a:latin typeface="Cambria Math" panose="02040503050406030204" charset="0"/>
                              <a:cs typeface="Cambria Math" panose="02040503050406030204" charset="0"/>
                            </a:rPr>
                            <m:t>𝑈𝑐𝑜𝑠</m:t>
                          </m:r>
                          <m:r>
                            <a:rPr lang="en-US" altLang="zh-CN" i="1">
                              <a:latin typeface="Cambria Math" panose="02040503050406030204" charset="0"/>
                              <a:cs typeface="Cambria Math" panose="02040503050406030204" charset="0"/>
                            </a:rPr>
                            <m:t>𝜑</m:t>
                          </m:r>
                        </m:den>
                      </m:f>
                      <m:r>
                        <a:rPr lang="en-US" altLang="zh-CN" i="1">
                          <a:latin typeface="Cambria Math" panose="02040503050406030204" charset="0"/>
                          <a:cs typeface="Cambria Math" panose="02040503050406030204" charset="0"/>
                        </a:rPr>
                        <m:t>𝑟</m:t>
                      </m:r>
                    </m:oMath>
                  </m:oMathPara>
                </a14:m>
                <a:endParaRPr lang="zh-CN" altLang="en-US"/>
              </a:p>
            </p:txBody>
          </p:sp>
        </mc:Choice>
        <mc:Fallback>
          <p:sp>
            <p:nvSpPr>
              <p:cNvPr id="7" name="文本框 6"/>
              <p:cNvSpPr txBox="1">
                <a:spLocks noRot="1" noChangeAspect="1" noMove="1" noResize="1" noEditPoints="1" noAdjustHandles="1" noChangeArrowheads="1" noChangeShapeType="1" noTextEdit="1"/>
              </p:cNvSpPr>
              <p:nvPr/>
            </p:nvSpPr>
            <p:spPr>
              <a:xfrm>
                <a:off x="3336226" y="4331589"/>
                <a:ext cx="2110740" cy="687070"/>
              </a:xfrm>
              <a:prstGeom prst="rect">
                <a:avLst/>
              </a:prstGeom>
              <a:blipFill rotWithShape="1">
                <a:blip r:embed="rId8"/>
                <a:stretch>
                  <a:fillRect l="-27" t="-37" r="27" b="37"/>
                </a:stretch>
              </a:blipFill>
            </p:spPr>
            <p:txBody>
              <a:bodyPr/>
              <a:lstStyle/>
              <a:p>
                <a:r>
                  <a:rPr lang="zh-CN" altLang="en-US">
                    <a:noFill/>
                  </a:rPr>
                  <a:t> </a:t>
                </a:r>
              </a:p>
            </p:txBody>
          </p:sp>
        </mc:Fallback>
      </mc:AlternateContent>
    </p:spTree>
    <p:custDataLst>
      <p:tags r:id="rId9"/>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9" name="文本框 6"/>
          <p:cNvSpPr txBox="1">
            <a:spLocks noChangeArrowheads="1"/>
          </p:cNvSpPr>
          <p:nvPr>
            <p:custDataLst>
              <p:tags r:id="rId2"/>
            </p:custDataLst>
          </p:nvPr>
        </p:nvSpPr>
        <p:spPr bwMode="auto">
          <a:xfrm>
            <a:off x="539750" y="1795463"/>
            <a:ext cx="8280400" cy="249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负载的功率因数越低，输电线路的电流强度越大，线路中的电压降和发电机绕组上的功率损耗</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PL</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就越大。</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功率因数的提高，能使发电设备的容量得到充分利用，同时可降低线路的损耗。</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0" y="81343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一、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提高功率因数的意义</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233680" y="1539240"/>
            <a:ext cx="8609965" cy="5077460"/>
          </a:xfrm>
          <a:prstGeom prst="rect">
            <a:avLst/>
          </a:prstGeom>
        </p:spPr>
        <p:txBody>
          <a:bodyPr wrap="square">
            <a:spAutoFit/>
          </a:bodyPr>
          <a:lstStyle/>
          <a:p>
            <a:pPr marL="0" indent="0" eaLnBrk="1" hangingPunct="1">
              <a:lnSpc>
                <a:spcPct val="150000"/>
              </a:lnSpc>
              <a:buFontTx/>
              <a:buNone/>
            </a:pPr>
            <a:r>
              <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b="1" dirty="0">
                <a:solidFill>
                  <a:schemeClr val="dk1"/>
                </a:solidFill>
                <a:latin typeface="黑体" panose="02010609060101010101" pitchFamily="49" charset="-122"/>
                <a:ea typeface="黑体" panose="02010609060101010101" pitchFamily="49" charset="-122"/>
                <a:cs typeface="黑体" panose="02010609060101010101" pitchFamily="49" charset="-122"/>
              </a:rPr>
              <a:t>提高用电设备本身的功率因数（自然功率因数）</a:t>
            </a:r>
            <a:endParaRPr lang="en-US" altLang="zh-CN" sz="24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lnSpc>
                <a:spcPct val="150000"/>
              </a:lnSpc>
              <a:buFontTx/>
              <a:buNone/>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       异步电动机和变压器是电网中占用无功功率最多的电气设备，当电动机的实际负荷比其额定容量低许多时，它们的功率因数将会急剧地下降。这样，电动机做的功不多，耗用的无 功功率和有功功率却很多，造成电能的浪费，这就是所谓的 “大马拉小车” 现象。</a:t>
            </a:r>
            <a:endPar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eaLnBrk="1" hangingPunct="1">
              <a:lnSpc>
                <a:spcPct val="15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为了避免上述情况的发生，提高用电设备的自然功率因数，就必须合理地选择电动机，使电动机的容量与负载的负荷相适应。</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0" y="813435"/>
            <a:ext cx="4448175" cy="54229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kumimoji="1"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提高功率因数的方法</a:t>
            </a:r>
            <a:endParaRPr kumimoji="1" lang="zh-CN" altLang="en-US" sz="24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9" name="组合 8"/>
          <p:cNvGrpSpPr/>
          <p:nvPr/>
        </p:nvGrpSpPr>
        <p:grpSpPr>
          <a:xfrm>
            <a:off x="6985" y="414655"/>
            <a:ext cx="9143365" cy="461010"/>
            <a:chOff x="11" y="653"/>
            <a:chExt cx="14399" cy="726"/>
          </a:xfrm>
        </p:grpSpPr>
        <p:grpSp>
          <p:nvGrpSpPr>
            <p:cNvPr id="22" name="组合 21"/>
            <p:cNvGrpSpPr/>
            <p:nvPr/>
          </p:nvGrpSpPr>
          <p:grpSpPr>
            <a:xfrm rot="0">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8" name="文本框 7"/>
            <p:cNvSpPr txBox="1"/>
            <p:nvPr/>
          </p:nvSpPr>
          <p:spPr>
            <a:xfrm>
              <a:off x="11" y="654"/>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单元13</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功率因数</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SLIDE_BK_DARK_LIGHT" val="2"/>
  <p:tag name="KSO_WM_SLIDE_BACKGROUND_TYPE" val="general"/>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6.xml><?xml version="1.0" encoding="utf-8"?>
<p:tagLst xmlns:p="http://schemas.openxmlformats.org/presentationml/2006/main">
  <p:tag name="KSO_WM_SLIDE_BK_DARK_LIGHT" val="2"/>
  <p:tag name="KSO_WM_SLIDE_BACKGROUND_TYPE" val="general"/>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SLIDE_BK_DARK_LIGHT" val="2"/>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BK_DARK_LIGHT" val="2"/>
  <p:tag name="KSO_WM_SLIDE_BACKGROUND_TYPE" val="general"/>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SLIDE_BK_DARK_LIGHT" val="2"/>
  <p:tag name="KSO_WM_SLIDE_BACKGROUND_TYPE" val="gener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72.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73.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3217</Words>
  <Application>WPS 演示</Application>
  <PresentationFormat>全屏显示(4:3)</PresentationFormat>
  <Paragraphs>275</Paragraphs>
  <Slides>19</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19</vt:i4>
      </vt:variant>
    </vt:vector>
  </HeadingPairs>
  <TitlesOfParts>
    <vt:vector size="32" baseType="lpstr">
      <vt:lpstr>Arial</vt:lpstr>
      <vt:lpstr>宋体</vt:lpstr>
      <vt:lpstr>Wingdings</vt:lpstr>
      <vt:lpstr>Calibri</vt:lpstr>
      <vt:lpstr>Arial</vt:lpstr>
      <vt:lpstr>微软雅黑</vt:lpstr>
      <vt:lpstr>黑体</vt:lpstr>
      <vt:lpstr>Adobe 黑体 Std R</vt:lpstr>
      <vt:lpstr>Cambria Math</vt:lpstr>
      <vt:lpstr>Times New Roman</vt:lpstr>
      <vt:lpstr>Arial Unicode MS</vt: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1295</cp:revision>
  <dcterms:created xsi:type="dcterms:W3CDTF">2015-12-14T01:43:00Z</dcterms:created>
  <dcterms:modified xsi:type="dcterms:W3CDTF">2025-09-03T06:03:59Z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4CED13D04E7543599BC09BB6FF22D308_13</vt:lpwstr>
  </property>
  <property fmtid="{D5CDD505-2E9C-101B-9397-08002B2CF9AE}" pid="3" name="KSOProductBuildVer">
    <vt:lpwstr>2052-12.1.0.22529</vt:lpwstr>
  </property>
</Properties>
</file>